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56" r:id="rId2"/>
    <p:sldMasterId id="2147483768" r:id="rId3"/>
    <p:sldMasterId id="2147483780" r:id="rId4"/>
    <p:sldMasterId id="2147483813" r:id="rId5"/>
  </p:sldMasterIdLst>
  <p:sldIdLst>
    <p:sldId id="256" r:id="rId6"/>
    <p:sldId id="257" r:id="rId7"/>
    <p:sldId id="258" r:id="rId8"/>
    <p:sldId id="259" r:id="rId9"/>
    <p:sldId id="260" r:id="rId10"/>
    <p:sldId id="26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02AC24A9-CCB6-4F8D-B8DB-C2F3692CFA5A}" type="datetimeFigureOut">
              <a:rPr lang="en-US" smtClean="0"/>
              <a:t>12/11/2019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35233299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93109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6330903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11109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AC24A9-CCB6-4F8D-B8DB-C2F3692CFA5A}" type="datetimeFigureOut">
              <a:rPr lang="en-US" smtClean="0"/>
              <a:t>12/11/2019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23338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AC24A9-CCB6-4F8D-B8DB-C2F3692CFA5A}"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59654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AC24A9-CCB6-4F8D-B8DB-C2F3692CFA5A}" type="datetimeFigureOut">
              <a:rPr lang="en-US" smtClean="0"/>
              <a:t>12/11/2019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52684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6937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67163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30763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93976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2DC25EE-239B-4C5F-AAD1-255A7D5F1EE2}"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0116350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99617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2AC24A9-CCB6-4F8D-B8DB-C2F3692CFA5A}"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07523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2AC24A9-CCB6-4F8D-B8DB-C2F3692CFA5A}"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70324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79726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46916708"/>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02AC24A9-CCB6-4F8D-B8DB-C2F3692CFA5A}" type="datetimeFigureOut">
              <a:rPr lang="en-US" smtClean="0"/>
              <a:t>12/11/2019</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B2DC25EE-239B-4C5F-AAD1-255A7D5F1EE2}" type="slidenum">
              <a:rPr lang="en-US" smtClean="0"/>
              <a:t>‹#›</a:t>
            </a:fld>
            <a:endParaRPr lang="en-US"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39360199"/>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18965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B2DC25EE-239B-4C5F-AAD1-255A7D5F1EE2}" type="slidenum">
              <a:rPr lang="en-US" smtClean="0"/>
              <a:t>‹#›</a:t>
            </a:fld>
            <a:endParaRPr lang="en-US"/>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15030500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188518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AC24A9-CCB6-4F8D-B8DB-C2F3692CFA5A}" type="datetimeFigureOut">
              <a:rPr lang="en-US" smtClean="0"/>
              <a:t>12/11/2019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482664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AC24A9-CCB6-4F8D-B8DB-C2F3692CFA5A}"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8708302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02AC24A9-CCB6-4F8D-B8DB-C2F3692CFA5A}" type="datetimeFigureOut">
              <a:rPr lang="en-US" smtClean="0"/>
              <a:t>12/11/2019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636055377"/>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02AC24A9-CCB6-4F8D-B8DB-C2F3692CFA5A}" type="datetimeFigureOut">
              <a:rPr lang="en-US" smtClean="0"/>
              <a:t>12/11/2019</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B2DC25EE-239B-4C5F-AAD1-255A7D5F1EE2}" type="slidenum">
              <a:rPr lang="en-US" smtClean="0"/>
              <a:t>‹#›</a:t>
            </a:fld>
            <a:endParaRPr lang="en-US"/>
          </a:p>
        </p:txBody>
      </p:sp>
    </p:spTree>
    <p:extLst>
      <p:ext uri="{BB962C8B-B14F-4D97-AF65-F5344CB8AC3E}">
        <p14:creationId xmlns:p14="http://schemas.microsoft.com/office/powerpoint/2010/main" val="665604802"/>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B2DC25EE-239B-4C5F-AAD1-255A7D5F1EE2}" type="slidenum">
              <a:rPr lang="en-US" smtClean="0"/>
              <a:t>‹#›</a:t>
            </a:fld>
            <a:endParaRPr lang="en-US"/>
          </a:p>
        </p:txBody>
      </p:sp>
    </p:spTree>
    <p:extLst>
      <p:ext uri="{BB962C8B-B14F-4D97-AF65-F5344CB8AC3E}">
        <p14:creationId xmlns:p14="http://schemas.microsoft.com/office/powerpoint/2010/main" val="3822102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403101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a:xfrm>
            <a:off x="2933699" y="6296615"/>
            <a:ext cx="5959577" cy="365125"/>
          </a:xfrm>
        </p:spPr>
        <p:txBody>
          <a:bodyPr/>
          <a:lstStyle/>
          <a:p>
            <a:endParaRPr lang="en-US"/>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B2DC25EE-239B-4C5F-AAD1-255A7D5F1EE2}" type="slidenum">
              <a:rPr lang="en-US" smtClean="0"/>
              <a:t>‹#›</a:t>
            </a:fld>
            <a:endParaRPr lang="en-US"/>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9703031"/>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02AC24A9-CCB6-4F8D-B8DB-C2F3692CFA5A}" type="datetimeFigureOut">
              <a:rPr lang="en-US" smtClean="0"/>
              <a:t>12/11/2019</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B2DC25EE-239B-4C5F-AAD1-255A7D5F1EE2}" type="slidenum">
              <a:rPr lang="en-US" smtClean="0"/>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60300892"/>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572107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B2DC25EE-239B-4C5F-AAD1-255A7D5F1EE2}"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1041472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39535742"/>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AC24A9-CCB6-4F8D-B8DB-C2F3692CFA5A}" type="datetimeFigureOut">
              <a:rPr lang="en-US" smtClean="0"/>
              <a:t>12/11/2019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42009099"/>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AC24A9-CCB6-4F8D-B8DB-C2F3692CFA5A}"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517597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AC24A9-CCB6-4F8D-B8DB-C2F3692CFA5A}" type="datetimeFigureOut">
              <a:rPr lang="en-US" smtClean="0"/>
              <a:t>12/11/2019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6906488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02AC24A9-CCB6-4F8D-B8DB-C2F3692CFA5A}" type="datetimeFigureOut">
              <a:rPr lang="en-US" smtClean="0"/>
              <a:t>12/11/2019</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B2DC25EE-239B-4C5F-AAD1-255A7D5F1EE2}"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56469796"/>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101304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628767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60800561"/>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817078494"/>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537554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09715347"/>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0930742"/>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AC24A9-CCB6-4F8D-B8DB-C2F3692CFA5A}" type="datetimeFigureOut">
              <a:rPr lang="en-US" smtClean="0"/>
              <a:t>12/11/2019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26020531"/>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AC24A9-CCB6-4F8D-B8DB-C2F3692CFA5A}"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699137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02AC24A9-CCB6-4F8D-B8DB-C2F3692CFA5A}" type="datetimeFigureOut">
              <a:rPr lang="en-US" smtClean="0"/>
              <a:t>12/11/2019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213850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66209069"/>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864417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231549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445871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2DC25EE-239B-4C5F-AAD1-255A7D5F1EE2}"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5951096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788476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2AC24A9-CCB6-4F8D-B8DB-C2F3692CFA5A}"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454614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2AC24A9-CCB6-4F8D-B8DB-C2F3692CFA5A}"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950808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199563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454831884"/>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701511180"/>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051173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76375852"/>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98480819"/>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AC24A9-CCB6-4F8D-B8DB-C2F3692CFA5A}" type="datetimeFigureOut">
              <a:rPr lang="en-US" smtClean="0"/>
              <a:t>12/11/2019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96979801"/>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AC24A9-CCB6-4F8D-B8DB-C2F3692CFA5A}"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79098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AC24A9-CCB6-4F8D-B8DB-C2F3692CFA5A}" type="datetimeFigureOut">
              <a:rPr lang="en-US" smtClean="0"/>
              <a:t>12/11/2019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3830118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83316976"/>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44397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402264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543622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02AC24A9-CCB6-4F8D-B8DB-C2F3692CFA5A}" type="datetimeFigureOut">
              <a:rPr lang="en-US" smtClean="0"/>
              <a:t>12/11/2019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868704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297303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5215856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image" Target="../media/image3.png"/><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theme" Target="../theme/theme5.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2AC24A9-CCB6-4F8D-B8DB-C2F3692CFA5A}" type="datetimeFigureOut">
              <a:rPr lang="en-US" smtClean="0"/>
              <a:t>12/11/2019</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96203279"/>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02AC24A9-CCB6-4F8D-B8DB-C2F3692CFA5A}" type="datetimeFigureOut">
              <a:rPr lang="en-US" smtClean="0"/>
              <a:t>12/11/2019</a:t>
            </a:fld>
            <a:endParaRPr lang="en-US"/>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B2DC25EE-239B-4C5F-AAD1-255A7D5F1EE2}" type="slidenum">
              <a:rPr lang="en-US" smtClean="0"/>
              <a:t>‹#›</a:t>
            </a:fld>
            <a:endParaRPr lang="en-US"/>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328213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02AC24A9-CCB6-4F8D-B8DB-C2F3692CFA5A}" type="datetimeFigureOut">
              <a:rPr lang="en-US" smtClean="0"/>
              <a:t>12/11/2019</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B2DC25EE-239B-4C5F-AAD1-255A7D5F1EE2}"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7026292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2AC24A9-CCB6-4F8D-B8DB-C2F3692CFA5A}" type="datetimeFigureOut">
              <a:rPr lang="en-US" smtClean="0"/>
              <a:t>12/11/2019</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358007060"/>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2AC24A9-CCB6-4F8D-B8DB-C2F3692CFA5A}" type="datetimeFigureOut">
              <a:rPr lang="en-US" smtClean="0"/>
              <a:t>12/11/2019</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505668766"/>
      </p:ext>
    </p:extLst>
  </p:cSld>
  <p:clrMap bg1="dk1" tx1="lt1" bg2="dk2" tx2="lt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s://www.thebalance.com/cost-of-living-define-calculate-compare-rank-3305737" TargetMode="External"/><Relationship Id="rId7" Type="http://schemas.openxmlformats.org/officeDocument/2006/relationships/hyperlink" Target="https://www.thebalance.com/president-ronald-reagan-s-economic-policies-3305568" TargetMode="External"/><Relationship Id="rId2" Type="http://schemas.openxmlformats.org/officeDocument/2006/relationships/hyperlink" Target="https://www.thebalance.com/foreign-currency-cds-and-what-you-need-to-know-4178774" TargetMode="External"/><Relationship Id="rId1" Type="http://schemas.openxmlformats.org/officeDocument/2006/relationships/slideLayout" Target="../slideLayouts/slideLayout21.xml"/><Relationship Id="rId6" Type="http://schemas.openxmlformats.org/officeDocument/2006/relationships/hyperlink" Target="https://www.thebalance.com/standard-of-living-3305758" TargetMode="External"/><Relationship Id="rId5" Type="http://schemas.openxmlformats.org/officeDocument/2006/relationships/hyperlink" Target="https://www.thebalance.com/what-is-the-value-of-a-dollar-today-3306105" TargetMode="External"/><Relationship Id="rId4" Type="http://schemas.openxmlformats.org/officeDocument/2006/relationships/hyperlink" Target="https://www.thebalance.com/value-of-us-dollar-3306268"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https://www.thebalance.com/what-is-hyperinflation-definition-causes-and-examples-3306097" TargetMode="External"/><Relationship Id="rId7" Type="http://schemas.openxmlformats.org/officeDocument/2006/relationships/hyperlink" Target="https://www.thebalance.com/unemployment-rate-3305744" TargetMode="External"/><Relationship Id="rId2" Type="http://schemas.openxmlformats.org/officeDocument/2006/relationships/hyperlink" Target="https://www.thebalance.com/why-are-gas-prices-so-high-3305653" TargetMode="External"/><Relationship Id="rId1" Type="http://schemas.openxmlformats.org/officeDocument/2006/relationships/slideLayout" Target="../slideLayouts/slideLayout4.xml"/><Relationship Id="rId6" Type="http://schemas.openxmlformats.org/officeDocument/2006/relationships/hyperlink" Target="https://www.thebalance.com/misery-index-definition-accuracy-history-4155874" TargetMode="External"/><Relationship Id="rId5" Type="http://schemas.openxmlformats.org/officeDocument/2006/relationships/hyperlink" Target="https://www.thebalance.com/asset-bubble-causes-examples-and-how-to-protect-yourself-3305908" TargetMode="External"/><Relationship Id="rId4" Type="http://schemas.openxmlformats.org/officeDocument/2006/relationships/hyperlink" Target="https://www.thebalance.com/what-is-stagflation-3305964"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thebalance.com/what-is-financial-capital-3305825" TargetMode="External"/><Relationship Id="rId3" Type="http://schemas.openxmlformats.org/officeDocument/2006/relationships/hyperlink" Target="https://www.thebalance.com/what-is-demand-pull-inflation-3306100" TargetMode="External"/><Relationship Id="rId7" Type="http://schemas.openxmlformats.org/officeDocument/2006/relationships/hyperlink" Target="https://www.thebalance.com/monetarism-and-how-it-works-3305866" TargetMode="External"/><Relationship Id="rId2" Type="http://schemas.openxmlformats.org/officeDocument/2006/relationships/hyperlink" Target="https://www.thebalance.com/causes-of-inflation-3-real-reasons-for-rising-prices-3306094" TargetMode="External"/><Relationship Id="rId1" Type="http://schemas.openxmlformats.org/officeDocument/2006/relationships/slideLayout" Target="../slideLayouts/slideLayout32.xml"/><Relationship Id="rId6" Type="http://schemas.openxmlformats.org/officeDocument/2006/relationships/hyperlink" Target="https://www.thebalance.com/what-is-money-supply-3306128" TargetMode="External"/><Relationship Id="rId5" Type="http://schemas.openxmlformats.org/officeDocument/2006/relationships/hyperlink" Target="https://www.thebalance.com/hurricane-katrina-facts-damage-and-economic-effects-3306023" TargetMode="External"/><Relationship Id="rId4" Type="http://schemas.openxmlformats.org/officeDocument/2006/relationships/hyperlink" Target="https://www.thebalance.com/what-is-cost-push-inflation-3306096" TargetMode="External"/><Relationship Id="rId9" Type="http://schemas.openxmlformats.org/officeDocument/2006/relationships/image" Target="../media/image10.jpg"/></Relationships>
</file>

<file path=ppt/slides/_rels/slide5.xml.rels><?xml version="1.0" encoding="UTF-8" standalone="yes"?>
<Relationships xmlns="http://schemas.openxmlformats.org/package/2006/relationships"><Relationship Id="rId8" Type="http://schemas.openxmlformats.org/officeDocument/2006/relationships/hyperlink" Target="https://www.thebalance.com/bureau-of-labor-statistics-3305992" TargetMode="External"/><Relationship Id="rId13" Type="http://schemas.openxmlformats.org/officeDocument/2006/relationships/hyperlink" Target="https://www.thebalance.com/intro-to-i-bonds-for-new-investors-357548" TargetMode="External"/><Relationship Id="rId3" Type="http://schemas.openxmlformats.org/officeDocument/2006/relationships/image" Target="../media/image4.png"/><Relationship Id="rId7" Type="http://schemas.openxmlformats.org/officeDocument/2006/relationships/hyperlink" Target="https://www.thebalance.com/consumer-price-index-cpi-index-definition-and-calculation-3305735" TargetMode="External"/><Relationship Id="rId12" Type="http://schemas.openxmlformats.org/officeDocument/2006/relationships/hyperlink" Target="https://www.thebalance.com/what-are-stocks-3306181" TargetMode="External"/><Relationship Id="rId2" Type="http://schemas.openxmlformats.org/officeDocument/2006/relationships/image" Target="../media/image3.png"/><Relationship Id="rId1" Type="http://schemas.openxmlformats.org/officeDocument/2006/relationships/slideLayout" Target="../slideLayouts/slideLayout43.xml"/><Relationship Id="rId6" Type="http://schemas.openxmlformats.org/officeDocument/2006/relationships/hyperlink" Target="https://www.thebalance.com/what-are-treasury-inflation-protected-securities-3306098" TargetMode="External"/><Relationship Id="rId11" Type="http://schemas.openxmlformats.org/officeDocument/2006/relationships/hyperlink" Target="https://www.thebalance.com/what-is-a-diversified-investment-3305834" TargetMode="External"/><Relationship Id="rId5" Type="http://schemas.openxmlformats.org/officeDocument/2006/relationships/hyperlink" Target="https://www.thebalance.com/u-s-department-of-treasury-what-it-does-and-its-effect-3305998" TargetMode="External"/><Relationship Id="rId10" Type="http://schemas.openxmlformats.org/officeDocument/2006/relationships/hyperlink" Target="https://www.thebalance.com/what-are-interest-rates-and-how-do-they-work-3305855" TargetMode="External"/><Relationship Id="rId4" Type="http://schemas.openxmlformats.org/officeDocument/2006/relationships/image" Target="../media/image5.png"/><Relationship Id="rId9" Type="http://schemas.openxmlformats.org/officeDocument/2006/relationships/hyperlink" Target="https://www.thebalance.com/what-are-treasury-bills-notes-and-bonds-3305609" TargetMode="External"/><Relationship Id="rId14"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7D6507-8E8D-40E1-A7B9-63012EF94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1CDAEB2-8254-4537-8202-48410BDC7648}"/>
              </a:ext>
            </a:extLst>
          </p:cNvPr>
          <p:cNvPicPr>
            <a:picLocks noChangeAspect="1"/>
          </p:cNvPicPr>
          <p:nvPr/>
        </p:nvPicPr>
        <p:blipFill rotWithShape="1">
          <a:blip r:embed="rId2">
            <a:alphaModFix amt="40000"/>
          </a:blip>
          <a:srcRect t="6775" b="8955"/>
          <a:stretch/>
        </p:blipFill>
        <p:spPr>
          <a:xfrm>
            <a:off x="0" y="10"/>
            <a:ext cx="12191980" cy="6857990"/>
          </a:xfrm>
          <a:prstGeom prst="rect">
            <a:avLst/>
          </a:prstGeom>
        </p:spPr>
      </p:pic>
      <p:sp>
        <p:nvSpPr>
          <p:cNvPr id="2" name="Title 1">
            <a:extLst>
              <a:ext uri="{FF2B5EF4-FFF2-40B4-BE49-F238E27FC236}">
                <a16:creationId xmlns:a16="http://schemas.microsoft.com/office/drawing/2014/main" id="{2A23DF9E-3BD9-4F40-9857-F44070D01AC6}"/>
              </a:ext>
            </a:extLst>
          </p:cNvPr>
          <p:cNvSpPr>
            <a:spLocks noGrp="1"/>
          </p:cNvSpPr>
          <p:nvPr>
            <p:ph type="ctrTitle"/>
          </p:nvPr>
        </p:nvSpPr>
        <p:spPr>
          <a:xfrm>
            <a:off x="1371600" y="3014139"/>
            <a:ext cx="9448800" cy="1825096"/>
          </a:xfrm>
        </p:spPr>
        <p:txBody>
          <a:bodyPr>
            <a:normAutofit/>
          </a:bodyPr>
          <a:lstStyle/>
          <a:p>
            <a:r>
              <a:rPr lang="en-US" sz="5100"/>
              <a:t>Inflation, How It's Measured and Managed</a:t>
            </a:r>
          </a:p>
        </p:txBody>
      </p:sp>
      <p:sp>
        <p:nvSpPr>
          <p:cNvPr id="3" name="Subtitle 2">
            <a:extLst>
              <a:ext uri="{FF2B5EF4-FFF2-40B4-BE49-F238E27FC236}">
                <a16:creationId xmlns:a16="http://schemas.microsoft.com/office/drawing/2014/main" id="{ADED589A-629D-4271-9996-55B6211BC4EA}"/>
              </a:ext>
            </a:extLst>
          </p:cNvPr>
          <p:cNvSpPr>
            <a:spLocks noGrp="1"/>
          </p:cNvSpPr>
          <p:nvPr>
            <p:ph type="subTitle" idx="1"/>
          </p:nvPr>
        </p:nvSpPr>
        <p:spPr>
          <a:xfrm>
            <a:off x="1371600" y="4842935"/>
            <a:ext cx="9448800" cy="685800"/>
          </a:xfrm>
        </p:spPr>
        <p:txBody>
          <a:bodyPr>
            <a:normAutofit/>
          </a:bodyPr>
          <a:lstStyle/>
          <a:p>
            <a:r>
              <a:rPr lang="en-US"/>
              <a:t>-Irina Pinta</a:t>
            </a:r>
          </a:p>
          <a:p>
            <a:endParaRPr lang="en-US"/>
          </a:p>
        </p:txBody>
      </p:sp>
    </p:spTree>
    <p:extLst>
      <p:ext uri="{BB962C8B-B14F-4D97-AF65-F5344CB8AC3E}">
        <p14:creationId xmlns:p14="http://schemas.microsoft.com/office/powerpoint/2010/main" val="2517219888"/>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9367E-95A7-4BA4-BDEA-FBF994107411}"/>
              </a:ext>
            </a:extLst>
          </p:cNvPr>
          <p:cNvSpPr>
            <a:spLocks noGrp="1"/>
          </p:cNvSpPr>
          <p:nvPr>
            <p:ph type="title"/>
          </p:nvPr>
        </p:nvSpPr>
        <p:spPr>
          <a:xfrm>
            <a:off x="7878675" y="640079"/>
            <a:ext cx="3075836" cy="1366141"/>
          </a:xfrm>
        </p:spPr>
        <p:txBody>
          <a:bodyPr vert="horz" lIns="91440" tIns="45720" rIns="91440" bIns="45720" rtlCol="0" anchor="b">
            <a:normAutofit fontScale="90000"/>
          </a:bodyPr>
          <a:lstStyle/>
          <a:p>
            <a:r>
              <a:rPr lang="en-US" sz="3000" dirty="0"/>
              <a:t>Inflation, How It's Measured and Managed</a:t>
            </a:r>
          </a:p>
        </p:txBody>
      </p:sp>
      <p:sp>
        <p:nvSpPr>
          <p:cNvPr id="3" name="Content Placeholder 2">
            <a:extLst>
              <a:ext uri="{FF2B5EF4-FFF2-40B4-BE49-F238E27FC236}">
                <a16:creationId xmlns:a16="http://schemas.microsoft.com/office/drawing/2014/main" id="{AC35E140-E0A7-4615-820C-3CC50B9447AD}"/>
              </a:ext>
            </a:extLst>
          </p:cNvPr>
          <p:cNvSpPr>
            <a:spLocks noGrp="1"/>
          </p:cNvSpPr>
          <p:nvPr>
            <p:ph sz="half" idx="1"/>
          </p:nvPr>
        </p:nvSpPr>
        <p:spPr>
          <a:xfrm>
            <a:off x="7878674" y="2325157"/>
            <a:ext cx="3856125" cy="4370283"/>
          </a:xfrm>
        </p:spPr>
        <p:txBody>
          <a:bodyPr vert="horz" lIns="91440" tIns="45720" rIns="91440" bIns="45720" rtlCol="0">
            <a:normAutofit/>
          </a:bodyPr>
          <a:lstStyle/>
          <a:p>
            <a:r>
              <a:rPr lang="en-US" sz="1400" dirty="0"/>
              <a:t>Inflation reduces the purchasing power of each unit of </a:t>
            </a:r>
            <a:r>
              <a:rPr lang="en-US" sz="1400" dirty="0">
                <a:hlinkClick r:id="rId2"/>
              </a:rPr>
              <a:t>currency</a:t>
            </a:r>
            <a:r>
              <a:rPr lang="en-US" sz="1400" dirty="0"/>
              <a:t>, which leads to increases in the prices of goods and services over time. It's an economics term that means you have to spend more to fill your gas tank, buy a gallon of milk, or get a haircut over time—in other words, it increases your </a:t>
            </a:r>
            <a:r>
              <a:rPr lang="en-US" sz="1400" dirty="0">
                <a:hlinkClick r:id="rId3"/>
              </a:rPr>
              <a:t>cost of living</a:t>
            </a:r>
            <a:r>
              <a:rPr lang="en-US" sz="1400" dirty="0"/>
              <a:t>.</a:t>
            </a:r>
          </a:p>
          <a:p>
            <a:r>
              <a:rPr lang="en-US" sz="1400" dirty="0"/>
              <a:t>U.S. inflation has reduced the </a:t>
            </a:r>
            <a:r>
              <a:rPr lang="en-US" sz="1400" dirty="0">
                <a:hlinkClick r:id="rId4"/>
              </a:rPr>
              <a:t>value of the dollar</a:t>
            </a:r>
            <a:r>
              <a:rPr lang="en-US" sz="1400" dirty="0"/>
              <a:t>. Compare the </a:t>
            </a:r>
            <a:r>
              <a:rPr lang="en-US" sz="1400" dirty="0">
                <a:hlinkClick r:id="rId5"/>
              </a:rPr>
              <a:t>dollar's value today</a:t>
            </a:r>
            <a:r>
              <a:rPr lang="en-US" sz="1400" dirty="0"/>
              <a:t> with that in the past. So as prices rise, your money buys less. For that reason, it can reduce your </a:t>
            </a:r>
            <a:r>
              <a:rPr lang="en-US" sz="1400" dirty="0">
                <a:hlinkClick r:id="rId6"/>
              </a:rPr>
              <a:t>standard of living</a:t>
            </a:r>
            <a:r>
              <a:rPr lang="en-US" sz="1400" dirty="0"/>
              <a:t> over time. </a:t>
            </a:r>
          </a:p>
          <a:p>
            <a:r>
              <a:rPr lang="en-US" sz="1400" dirty="0"/>
              <a:t>That's why </a:t>
            </a:r>
            <a:r>
              <a:rPr lang="en-US" sz="1400" dirty="0">
                <a:hlinkClick r:id="rId7"/>
              </a:rPr>
              <a:t>President Reagan</a:t>
            </a:r>
            <a:r>
              <a:rPr lang="en-US" sz="1400" dirty="0"/>
              <a:t> said, "Inflation is as violent as a mugger, as frightening as an armed robber, and as deadly as a hit man." </a:t>
            </a:r>
          </a:p>
          <a:p>
            <a:endParaRPr lang="en-US" sz="1200" dirty="0"/>
          </a:p>
        </p:txBody>
      </p:sp>
      <p:pic>
        <p:nvPicPr>
          <p:cNvPr id="1026" name="Picture 2" descr="Imagini pentru Inflation">
            <a:extLst>
              <a:ext uri="{FF2B5EF4-FFF2-40B4-BE49-F238E27FC236}">
                <a16:creationId xmlns:a16="http://schemas.microsoft.com/office/drawing/2014/main" id="{73A750B0-6C4E-4AC3-8877-84BBECB2F817}"/>
              </a:ext>
            </a:extLst>
          </p:cNvPr>
          <p:cNvPicPr>
            <a:picLocks noGrp="1" noChangeAspect="1" noChangeArrowheads="1"/>
          </p:cNvPicPr>
          <p:nvPr>
            <p:ph sz="half" idx="2"/>
          </p:nvPr>
        </p:nvPicPr>
        <p:blipFill rotWithShape="1">
          <a:blip r:embed="rId8">
            <a:extLst>
              <a:ext uri="{28A0092B-C50C-407E-A947-70E740481C1C}">
                <a14:useLocalDpi xmlns:a14="http://schemas.microsoft.com/office/drawing/2010/main" val="0"/>
              </a:ext>
            </a:extLst>
          </a:blip>
          <a:srcRect t="2691" r="-2" b="5566"/>
          <a:stretch/>
        </p:blipFill>
        <p:spPr bwMode="auto">
          <a:xfrm>
            <a:off x="633998" y="1315825"/>
            <a:ext cx="6927007" cy="4236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587575"/>
      </p:ext>
    </p:extLst>
  </p:cSld>
  <p:clrMapOvr>
    <a:masterClrMapping/>
  </p:clrMapOvr>
  <mc:AlternateContent xmlns:mc="http://schemas.openxmlformats.org/markup-compatibility/2006">
    <mc:Choice xmlns:p14="http://schemas.microsoft.com/office/powerpoint/2010/main" Requires="p14">
      <p:transition spd="slow" p14:dur="3400" advClick="0" advTm="8000">
        <p14:reveal/>
      </p:transition>
    </mc:Choice>
    <mc:Fallback>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250" fill="hold"/>
                                        <p:tgtEl>
                                          <p:spTgt spid="1026"/>
                                        </p:tgtEl>
                                        <p:attrNameLst>
                                          <p:attrName>ppt_x</p:attrName>
                                        </p:attrNameLst>
                                      </p:cBhvr>
                                      <p:tavLst>
                                        <p:tav tm="0">
                                          <p:val>
                                            <p:strVal val="#ppt_x"/>
                                          </p:val>
                                        </p:tav>
                                        <p:tav tm="100000">
                                          <p:val>
                                            <p:strVal val="#ppt_x"/>
                                          </p:val>
                                        </p:tav>
                                      </p:tavLst>
                                    </p:anim>
                                    <p:anim calcmode="lin" valueType="num">
                                      <p:cBhvr additive="base">
                                        <p:cTn id="8" dur="250" fill="hold"/>
                                        <p:tgtEl>
                                          <p:spTgt spid="1026"/>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16" presetClass="entr" presetSubtype="2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250"/>
                                        <p:tgtEl>
                                          <p:spTgt spid="2"/>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down)">
                                      <p:cBhvr>
                                        <p:cTn id="16" dur="250"/>
                                        <p:tgtEl>
                                          <p:spTgt spid="3">
                                            <p:txEl>
                                              <p:pRg st="0" end="0"/>
                                            </p:txEl>
                                          </p:spTgt>
                                        </p:tgtEl>
                                      </p:cBhvr>
                                    </p:animEffect>
                                  </p:childTnLst>
                                </p:cTn>
                              </p:par>
                            </p:childTnLst>
                          </p:cTn>
                        </p:par>
                        <p:par>
                          <p:cTn id="17" fill="hold">
                            <p:stCondLst>
                              <p:cond delay="750"/>
                            </p:stCondLst>
                            <p:childTnLst>
                              <p:par>
                                <p:cTn id="18" presetID="22" presetClass="entr" presetSubtype="4"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down)">
                                      <p:cBhvr>
                                        <p:cTn id="20" dur="250"/>
                                        <p:tgtEl>
                                          <p:spTgt spid="3">
                                            <p:txEl>
                                              <p:pRg st="1" end="1"/>
                                            </p:txEl>
                                          </p:spTgt>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9D0C2-8A77-4C3D-986E-0014BCAA5821}"/>
              </a:ext>
            </a:extLst>
          </p:cNvPr>
          <p:cNvSpPr>
            <a:spLocks noGrp="1"/>
          </p:cNvSpPr>
          <p:nvPr>
            <p:ph type="title"/>
          </p:nvPr>
        </p:nvSpPr>
        <p:spPr/>
        <p:txBody>
          <a:bodyPr/>
          <a:lstStyle/>
          <a:p>
            <a:r>
              <a:rPr lang="en-US" dirty="0"/>
              <a:t>Inflation Rate</a:t>
            </a:r>
            <a:br>
              <a:rPr lang="en-US" dirty="0"/>
            </a:br>
            <a:endParaRPr lang="en-US" dirty="0"/>
          </a:p>
        </p:txBody>
      </p:sp>
      <p:sp>
        <p:nvSpPr>
          <p:cNvPr id="3" name="Content Placeholder 2">
            <a:extLst>
              <a:ext uri="{FF2B5EF4-FFF2-40B4-BE49-F238E27FC236}">
                <a16:creationId xmlns:a16="http://schemas.microsoft.com/office/drawing/2014/main" id="{B31CF818-088E-48A2-A47A-61C82F8BBD7E}"/>
              </a:ext>
            </a:extLst>
          </p:cNvPr>
          <p:cNvSpPr>
            <a:spLocks noGrp="1"/>
          </p:cNvSpPr>
          <p:nvPr>
            <p:ph sz="half" idx="1"/>
          </p:nvPr>
        </p:nvSpPr>
        <p:spPr>
          <a:xfrm>
            <a:off x="685800" y="1107441"/>
            <a:ext cx="5334000" cy="5111244"/>
          </a:xfrm>
        </p:spPr>
        <p:txBody>
          <a:bodyPr>
            <a:normAutofit fontScale="77500" lnSpcReduction="20000"/>
          </a:bodyPr>
          <a:lstStyle/>
          <a:p>
            <a:r>
              <a:rPr lang="en-US" dirty="0"/>
              <a:t>The inflation rate is the percentage increase or decrease in prices during a specified period, usually a month or a year. The percentage tells you how quickly prices rose during the period. For example, if the inflation rate for a gallon of gas is 2% per year, then </a:t>
            </a:r>
            <a:r>
              <a:rPr lang="en-US" dirty="0">
                <a:hlinkClick r:id="rId2"/>
              </a:rPr>
              <a:t>gas prices</a:t>
            </a:r>
            <a:r>
              <a:rPr lang="en-US" dirty="0"/>
              <a:t> will be 2% higher next year. That means a gallon of gas that costs $2.00 this year will cost $2.04 next year. </a:t>
            </a:r>
          </a:p>
          <a:p>
            <a:r>
              <a:rPr lang="en-US" dirty="0"/>
              <a:t>If the inflation rate is more than 50% in a month, that's </a:t>
            </a:r>
            <a:r>
              <a:rPr lang="en-US" dirty="0">
                <a:hlinkClick r:id="rId3"/>
              </a:rPr>
              <a:t>hyperinflation</a:t>
            </a:r>
            <a:r>
              <a:rPr lang="en-US" dirty="0"/>
              <a:t>. If inflation occurs at the same time as a recession, that's </a:t>
            </a:r>
            <a:r>
              <a:rPr lang="en-US" dirty="0">
                <a:hlinkClick r:id="rId4"/>
              </a:rPr>
              <a:t>stagflation</a:t>
            </a:r>
            <a:r>
              <a:rPr lang="en-US" dirty="0"/>
              <a:t>. Rising prices in assets like housing, gold, or stocks are called </a:t>
            </a:r>
            <a:r>
              <a:rPr lang="en-US" dirty="0">
                <a:hlinkClick r:id="rId5"/>
              </a:rPr>
              <a:t>asset inflation</a:t>
            </a:r>
            <a:r>
              <a:rPr lang="en-US" dirty="0"/>
              <a:t>.</a:t>
            </a:r>
          </a:p>
          <a:p>
            <a:r>
              <a:rPr lang="en-US" dirty="0"/>
              <a:t>The inflation rate is a critical component of the </a:t>
            </a:r>
            <a:r>
              <a:rPr lang="en-US" dirty="0">
                <a:hlinkClick r:id="rId6"/>
              </a:rPr>
              <a:t>misery index</a:t>
            </a:r>
            <a:r>
              <a:rPr lang="en-US" dirty="0"/>
              <a:t>, which is an economic indicator that helps to determine an average citizen's financial health. The other component is the </a:t>
            </a:r>
            <a:r>
              <a:rPr lang="en-US" dirty="0">
                <a:hlinkClick r:id="rId7"/>
              </a:rPr>
              <a:t>unemployment rate</a:t>
            </a:r>
            <a:r>
              <a:rPr lang="en-US" dirty="0"/>
              <a:t>. When the misery index is higher than 10%, it means people are either suffering from a recession, galloping inflation, or both.</a:t>
            </a:r>
          </a:p>
          <a:p>
            <a:endParaRPr lang="en-US" dirty="0"/>
          </a:p>
        </p:txBody>
      </p:sp>
      <p:pic>
        <p:nvPicPr>
          <p:cNvPr id="2050" name="Picture 2" descr="Imagini pentru Inflation Rate">
            <a:extLst>
              <a:ext uri="{FF2B5EF4-FFF2-40B4-BE49-F238E27FC236}">
                <a16:creationId xmlns:a16="http://schemas.microsoft.com/office/drawing/2014/main" id="{E6372510-71D6-4A22-A4BD-8F7524BB2B14}"/>
              </a:ext>
            </a:extLst>
          </p:cNvPr>
          <p:cNvPicPr>
            <a:picLocks noGrp="1" noChangeAspect="1" noChangeArrowheads="1"/>
          </p:cNvPicPr>
          <p:nvPr>
            <p:ph sz="half" idx="2"/>
          </p:nvPr>
        </p:nvPicPr>
        <p:blipFill>
          <a:blip r:embed="rId8">
            <a:extLst>
              <a:ext uri="{28A0092B-C50C-407E-A947-70E740481C1C}">
                <a14:useLocalDpi xmlns:a14="http://schemas.microsoft.com/office/drawing/2010/main" val="0"/>
              </a:ext>
            </a:extLst>
          </a:blip>
          <a:srcRect/>
          <a:stretch>
            <a:fillRect/>
          </a:stretch>
        </p:blipFill>
        <p:spPr bwMode="auto">
          <a:xfrm>
            <a:off x="6390640" y="2057401"/>
            <a:ext cx="5582920" cy="4069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390120"/>
      </p:ext>
    </p:extLst>
  </p:cSld>
  <p:clrMapOvr>
    <a:masterClrMapping/>
  </p:clrMapOvr>
  <mc:AlternateContent xmlns:mc="http://schemas.openxmlformats.org/markup-compatibility/2006">
    <mc:Choice xmlns:p14="http://schemas.microsoft.com/office/powerpoint/2010/main" Requires="p14">
      <p:transition spd="slow" p14:dur="3400" advClick="0" advTm="6000">
        <p14:reveal/>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50"/>
                                        <p:tgtEl>
                                          <p:spTgt spid="3">
                                            <p:txEl>
                                              <p:pRg st="0" end="0"/>
                                            </p:txEl>
                                          </p:spTgt>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50"/>
                                        <p:tgtEl>
                                          <p:spTgt spid="3">
                                            <p:txEl>
                                              <p:pRg st="1" end="1"/>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50"/>
                                        <p:tgtEl>
                                          <p:spTgt spid="3">
                                            <p:txEl>
                                              <p:pRg st="2" end="2"/>
                                            </p:txEl>
                                          </p:spTgt>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1250"/>
                            </p:stCondLst>
                            <p:childTnLst>
                              <p:par>
                                <p:cTn id="21" presetID="10" presetClass="entr" presetSubtype="0" fill="hold" nodeType="after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fade">
                                      <p:cBhvr>
                                        <p:cTn id="23"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1F637-3F1F-43D8-98A2-9536887030C9}"/>
              </a:ext>
            </a:extLst>
          </p:cNvPr>
          <p:cNvSpPr>
            <a:spLocks noGrp="1"/>
          </p:cNvSpPr>
          <p:nvPr>
            <p:ph type="title"/>
          </p:nvPr>
        </p:nvSpPr>
        <p:spPr>
          <a:xfrm>
            <a:off x="1251678" y="382385"/>
            <a:ext cx="10178322" cy="867295"/>
          </a:xfrm>
        </p:spPr>
        <p:txBody>
          <a:bodyPr>
            <a:normAutofit/>
          </a:bodyPr>
          <a:lstStyle/>
          <a:p>
            <a:r>
              <a:rPr lang="en-US" dirty="0"/>
              <a:t>Causes</a:t>
            </a:r>
          </a:p>
        </p:txBody>
      </p:sp>
      <p:sp>
        <p:nvSpPr>
          <p:cNvPr id="3" name="Content Placeholder 2">
            <a:extLst>
              <a:ext uri="{FF2B5EF4-FFF2-40B4-BE49-F238E27FC236}">
                <a16:creationId xmlns:a16="http://schemas.microsoft.com/office/drawing/2014/main" id="{53EACB8E-8311-4EDD-8A61-17F517938468}"/>
              </a:ext>
            </a:extLst>
          </p:cNvPr>
          <p:cNvSpPr>
            <a:spLocks noGrp="1"/>
          </p:cNvSpPr>
          <p:nvPr>
            <p:ph sz="half" idx="1"/>
          </p:nvPr>
        </p:nvSpPr>
        <p:spPr>
          <a:xfrm>
            <a:off x="1066800" y="1249680"/>
            <a:ext cx="5273040" cy="5354320"/>
          </a:xfrm>
        </p:spPr>
        <p:txBody>
          <a:bodyPr>
            <a:normAutofit fontScale="77500" lnSpcReduction="20000"/>
          </a:bodyPr>
          <a:lstStyle/>
          <a:p>
            <a:r>
              <a:rPr lang="en-US" dirty="0"/>
              <a:t>There are two </a:t>
            </a:r>
            <a:r>
              <a:rPr lang="en-US" dirty="0">
                <a:hlinkClick r:id="rId2"/>
              </a:rPr>
              <a:t>causes of inflation</a:t>
            </a:r>
            <a:r>
              <a:rPr lang="en-US" dirty="0"/>
              <a:t>. The most common is </a:t>
            </a:r>
            <a:r>
              <a:rPr lang="en-US" dirty="0">
                <a:hlinkClick r:id="rId3"/>
              </a:rPr>
              <a:t>demand-pull inflation</a:t>
            </a:r>
            <a:r>
              <a:rPr lang="en-US" dirty="0"/>
              <a:t>. That's when demand outpaces supply for goods or services. Buyers want the product so much that they're willing to pay higher prices. </a:t>
            </a:r>
          </a:p>
          <a:p>
            <a:r>
              <a:rPr lang="en-US" dirty="0">
                <a:hlinkClick r:id="rId4"/>
              </a:rPr>
              <a:t>Cost-push inflation</a:t>
            </a:r>
            <a:r>
              <a:rPr lang="en-US" dirty="0"/>
              <a:t> is the second, less common, cause. That's when supply is restricted but demand is not. That happened after </a:t>
            </a:r>
            <a:r>
              <a:rPr lang="en-US" dirty="0">
                <a:hlinkClick r:id="rId5"/>
              </a:rPr>
              <a:t>Hurricane Katrina</a:t>
            </a:r>
            <a:r>
              <a:rPr lang="en-US" dirty="0"/>
              <a:t> damaged gas supply lines. Demand for gasoline didn't change, but supply constraints raised prices to $5 a gallon.</a:t>
            </a:r>
          </a:p>
          <a:p>
            <a:r>
              <a:rPr lang="en-US" dirty="0"/>
              <a:t>Some sources say that an increase in the </a:t>
            </a:r>
            <a:r>
              <a:rPr lang="en-US" dirty="0">
                <a:hlinkClick r:id="rId6"/>
              </a:rPr>
              <a:t>money supply</a:t>
            </a:r>
            <a:r>
              <a:rPr lang="en-US" dirty="0"/>
              <a:t> also causes inflation. That's a misinterpretation of the theory of </a:t>
            </a:r>
            <a:r>
              <a:rPr lang="en-US" dirty="0">
                <a:hlinkClick r:id="rId7"/>
              </a:rPr>
              <a:t>monetarism</a:t>
            </a:r>
            <a:r>
              <a:rPr lang="en-US" dirty="0"/>
              <a:t>. It says the primary cause of inflation is the printing out of too much money by the government. As a result, too much </a:t>
            </a:r>
            <a:r>
              <a:rPr lang="en-US" dirty="0">
                <a:hlinkClick r:id="rId8"/>
              </a:rPr>
              <a:t>capital</a:t>
            </a:r>
            <a:r>
              <a:rPr lang="en-US" dirty="0"/>
              <a:t> chases too few goods. It creates inflation by triggering either demand-pull or cost-push inflation.</a:t>
            </a:r>
          </a:p>
          <a:p>
            <a:r>
              <a:rPr lang="en-US" dirty="0"/>
              <a:t>Some also count built-in inflation as a third cause.</a:t>
            </a:r>
            <a:r>
              <a:rPr lang="en-US" baseline="30000" dirty="0"/>
              <a:t>1</a:t>
            </a:r>
            <a:r>
              <a:rPr lang="en-US" dirty="0"/>
              <a:t>﻿ This factors people’s expectations of future inflation. When prices rise, labor expects an increase in wages to keep up. But higher wages raises the cost of production, which raises prices of goods and services again. When this cause-and-effect continues, it becomes a wage-price spiral.</a:t>
            </a:r>
          </a:p>
          <a:p>
            <a:endParaRPr lang="en-US" dirty="0"/>
          </a:p>
        </p:txBody>
      </p:sp>
      <p:pic>
        <p:nvPicPr>
          <p:cNvPr id="7" name="Content Placeholder 6" descr="A close up of a device&#10;&#10;Description automatically generated">
            <a:extLst>
              <a:ext uri="{FF2B5EF4-FFF2-40B4-BE49-F238E27FC236}">
                <a16:creationId xmlns:a16="http://schemas.microsoft.com/office/drawing/2014/main" id="{F8BDA420-D9F4-4B08-8BA9-137333DFC85B}"/>
              </a:ext>
            </a:extLst>
          </p:cNvPr>
          <p:cNvPicPr>
            <a:picLocks noGrp="1" noChangeAspect="1"/>
          </p:cNvPicPr>
          <p:nvPr>
            <p:ph sz="half" idx="2"/>
          </p:nvPr>
        </p:nvPicPr>
        <p:blipFill>
          <a:blip r:embed="rId9">
            <a:extLst>
              <a:ext uri="{28A0092B-C50C-407E-A947-70E740481C1C}">
                <a14:useLocalDpi xmlns:a14="http://schemas.microsoft.com/office/drawing/2010/main" val="0"/>
              </a:ext>
            </a:extLst>
          </a:blip>
          <a:stretch>
            <a:fillRect/>
          </a:stretch>
        </p:blipFill>
        <p:spPr bwMode="auto">
          <a:xfrm>
            <a:off x="6011706" y="787156"/>
            <a:ext cx="5746428" cy="4325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147345"/>
      </p:ext>
    </p:extLst>
  </p:cSld>
  <p:clrMapOvr>
    <a:masterClrMapping/>
  </p:clrMapOvr>
  <p:transition spd="slow" advClick="0" advTm="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250"/>
                            </p:stCondLst>
                            <p:childTnLst>
                              <p:par>
                                <p:cTn id="9" presetID="42"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50"/>
                                        <p:tgtEl>
                                          <p:spTgt spid="3">
                                            <p:txEl>
                                              <p:pRg st="0" end="0"/>
                                            </p:txEl>
                                          </p:spTgt>
                                        </p:tgtEl>
                                      </p:cBhvr>
                                    </p:animEffect>
                                    <p:anim calcmode="lin" valueType="num">
                                      <p:cBhvr>
                                        <p:cTn id="12" dur="2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25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50"/>
                                        <p:tgtEl>
                                          <p:spTgt spid="3">
                                            <p:txEl>
                                              <p:pRg st="1" end="1"/>
                                            </p:txEl>
                                          </p:spTgt>
                                        </p:tgtEl>
                                      </p:cBhvr>
                                    </p:animEffect>
                                    <p:anim calcmode="lin" valueType="num">
                                      <p:cBhvr>
                                        <p:cTn id="18" dur="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42"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50"/>
                                        <p:tgtEl>
                                          <p:spTgt spid="3">
                                            <p:txEl>
                                              <p:pRg st="2" end="2"/>
                                            </p:txEl>
                                          </p:spTgt>
                                        </p:tgtEl>
                                      </p:cBhvr>
                                    </p:animEffect>
                                    <p:anim calcmode="lin" valueType="num">
                                      <p:cBhvr>
                                        <p:cTn id="24" dur="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250"/>
                                        <p:tgtEl>
                                          <p:spTgt spid="3">
                                            <p:txEl>
                                              <p:pRg st="3" end="3"/>
                                            </p:txEl>
                                          </p:spTgt>
                                        </p:tgtEl>
                                      </p:cBhvr>
                                    </p:animEffect>
                                    <p:anim calcmode="lin" valueType="num">
                                      <p:cBhvr>
                                        <p:cTn id="30" dur="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2" fill="hold">
                            <p:stCondLst>
                              <p:cond delay="1250"/>
                            </p:stCondLst>
                            <p:childTnLst>
                              <p:par>
                                <p:cTn id="33" presetID="42"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anim calcmode="lin" valueType="num">
                                      <p:cBhvr>
                                        <p:cTn id="36" dur="500" fill="hold"/>
                                        <p:tgtEl>
                                          <p:spTgt spid="7"/>
                                        </p:tgtEl>
                                        <p:attrNameLst>
                                          <p:attrName>ppt_x</p:attrName>
                                        </p:attrNameLst>
                                      </p:cBhvr>
                                      <p:tavLst>
                                        <p:tav tm="0">
                                          <p:val>
                                            <p:strVal val="#ppt_x"/>
                                          </p:val>
                                        </p:tav>
                                        <p:tav tm="100000">
                                          <p:val>
                                            <p:strVal val="#ppt_x"/>
                                          </p:val>
                                        </p:tav>
                                      </p:tavLst>
                                    </p:anim>
                                    <p:anim calcmode="lin" valueType="num">
                                      <p:cBhvr>
                                        <p:cTn id="37"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4100" name="Picture 70">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101" name="Picture 72">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4102" name="Picture 74">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4103" name="Rectangle 76">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04" name="Rectangle 78">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105" name="Group 80">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82" name="Rectangle 81">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6" name="Picture 82">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Content Placeholder 2">
            <a:extLst>
              <a:ext uri="{FF2B5EF4-FFF2-40B4-BE49-F238E27FC236}">
                <a16:creationId xmlns:a16="http://schemas.microsoft.com/office/drawing/2014/main" id="{13ED166A-5653-4C15-A58F-BD7A6BE7D6BE}"/>
              </a:ext>
            </a:extLst>
          </p:cNvPr>
          <p:cNvSpPr>
            <a:spLocks noGrp="1"/>
          </p:cNvSpPr>
          <p:nvPr>
            <p:ph sz="half" idx="1"/>
          </p:nvPr>
        </p:nvSpPr>
        <p:spPr>
          <a:xfrm>
            <a:off x="447040" y="1977794"/>
            <a:ext cx="5274910" cy="4514445"/>
          </a:xfrm>
        </p:spPr>
        <p:txBody>
          <a:bodyPr vert="horz" lIns="91440" tIns="45720" rIns="91440" bIns="45720" rtlCol="0">
            <a:normAutofit/>
          </a:bodyPr>
          <a:lstStyle/>
          <a:p>
            <a:r>
              <a:rPr lang="en-US" sz="1400" dirty="0"/>
              <a:t>If you are looking for a safer way to protect yourself from inflation, consider two instruments you can purchase from the </a:t>
            </a:r>
            <a:r>
              <a:rPr lang="en-US" sz="1400" dirty="0">
                <a:hlinkClick r:id="rId5"/>
              </a:rPr>
              <a:t>U.S. Treasury</a:t>
            </a:r>
            <a:r>
              <a:rPr lang="en-US" sz="1400" dirty="0"/>
              <a:t>.</a:t>
            </a:r>
            <a:r>
              <a:rPr lang="en-US" sz="1400" baseline="30000" dirty="0"/>
              <a:t>3</a:t>
            </a:r>
            <a:r>
              <a:rPr lang="en-US" sz="1400" dirty="0"/>
              <a:t>﻿ </a:t>
            </a:r>
          </a:p>
          <a:p>
            <a:r>
              <a:rPr lang="en-US" sz="1400" b="1" dirty="0">
                <a:hlinkClick r:id="rId6"/>
              </a:rPr>
              <a:t>Treasury Inflated Protected Securities</a:t>
            </a:r>
            <a:r>
              <a:rPr lang="en-US" sz="1400" b="1" dirty="0"/>
              <a:t> (TIPS):</a:t>
            </a:r>
            <a:r>
              <a:rPr lang="en-US" sz="1400" dirty="0"/>
              <a:t> These pay a fixed rate of interest. Twice a year the government re-adjusts the principal in response to changes in the </a:t>
            </a:r>
            <a:r>
              <a:rPr lang="en-US" sz="1400" dirty="0">
                <a:hlinkClick r:id="rId7"/>
              </a:rPr>
              <a:t>Consumer Price Index</a:t>
            </a:r>
            <a:r>
              <a:rPr lang="en-US" sz="1400" dirty="0"/>
              <a:t>, as published monthly by the </a:t>
            </a:r>
            <a:r>
              <a:rPr lang="en-US" sz="1400" dirty="0">
                <a:hlinkClick r:id="rId8"/>
              </a:rPr>
              <a:t>Bureau of Labor Statistics</a:t>
            </a:r>
            <a:r>
              <a:rPr lang="en-US" sz="1400" dirty="0"/>
              <a:t>. This means that, as inflation increases, the value of the </a:t>
            </a:r>
            <a:r>
              <a:rPr lang="en-US" sz="1400" dirty="0">
                <a:hlinkClick r:id="rId9"/>
              </a:rPr>
              <a:t>bond</a:t>
            </a:r>
            <a:r>
              <a:rPr lang="en-US" sz="1400" dirty="0"/>
              <a:t> increases. Although the </a:t>
            </a:r>
            <a:r>
              <a:rPr lang="en-US" sz="1400" dirty="0">
                <a:hlinkClick r:id="rId10"/>
              </a:rPr>
              <a:t>interest rate</a:t>
            </a:r>
            <a:r>
              <a:rPr lang="en-US" sz="1400" dirty="0"/>
              <a:t> doesn't increase, holders get a larger cash payment because the percentage is applied to a larger principal. TIPS do well during inflation but do worse during times of non-inflation or stability. Over the long haul, they do not perform as well as a </a:t>
            </a:r>
            <a:r>
              <a:rPr lang="en-US" sz="1400" dirty="0">
                <a:hlinkClick r:id="rId11"/>
              </a:rPr>
              <a:t>well-diversified portfolio</a:t>
            </a:r>
            <a:r>
              <a:rPr lang="en-US" sz="1400" dirty="0"/>
              <a:t> that includes </a:t>
            </a:r>
            <a:r>
              <a:rPr lang="en-US" sz="1400" dirty="0">
                <a:hlinkClick r:id="rId12"/>
              </a:rPr>
              <a:t>stocks</a:t>
            </a:r>
            <a:r>
              <a:rPr lang="en-US" sz="1400" dirty="0"/>
              <a:t>.</a:t>
            </a:r>
          </a:p>
          <a:p>
            <a:r>
              <a:rPr lang="en-US" sz="1400" b="1" dirty="0">
                <a:hlinkClick r:id="rId13"/>
              </a:rPr>
              <a:t>Series I Bonds</a:t>
            </a:r>
            <a:r>
              <a:rPr lang="en-US" sz="1400" b="1" dirty="0"/>
              <a:t>: </a:t>
            </a:r>
            <a:r>
              <a:rPr lang="en-US" sz="1400" dirty="0"/>
              <a:t>They offer a guaranteed fixed rate of return for the life of the bond. They're also affected by a variable rate that is indexed to the CPI and is reset in November and May. The return you get for the bond is a composite of its fixed rate and the variable rate in effect at that time. To find out each bond's return, go to the Treasury Department's Savings Bond Calculator</a:t>
            </a:r>
          </a:p>
          <a:p>
            <a:endParaRPr lang="en-US" sz="1100" dirty="0"/>
          </a:p>
        </p:txBody>
      </p:sp>
      <p:pic>
        <p:nvPicPr>
          <p:cNvPr id="4098" name="Picture 2" descr="Imagini pentru How to Protect Yourself from inflation">
            <a:extLst>
              <a:ext uri="{FF2B5EF4-FFF2-40B4-BE49-F238E27FC236}">
                <a16:creationId xmlns:a16="http://schemas.microsoft.com/office/drawing/2014/main" id="{6BC45531-182A-45E0-8D99-5E5A5CA5CCC0}"/>
              </a:ext>
            </a:extLst>
          </p:cNvPr>
          <p:cNvPicPr>
            <a:picLocks noGrp="1" noChangeAspect="1" noChangeArrowheads="1"/>
          </p:cNvPicPr>
          <p:nvPr>
            <p:ph sz="half" idx="2"/>
          </p:nvPr>
        </p:nvPicPr>
        <p:blipFill rotWithShape="1">
          <a:blip r:embed="rId14">
            <a:extLst>
              <a:ext uri="{28A0092B-C50C-407E-A947-70E740481C1C}">
                <a14:useLocalDpi xmlns:a14="http://schemas.microsoft.com/office/drawing/2010/main" val="0"/>
              </a:ext>
            </a:extLst>
          </a:blip>
          <a:srcRect l="37394" r="12619" b="-2"/>
          <a:stretch/>
        </p:blipFill>
        <p:spPr bwMode="auto">
          <a:xfrm>
            <a:off x="6096000" y="10"/>
            <a:ext cx="6092823" cy="6856310"/>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4107" name="Rectangle 84">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6499753"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27C14B3-C1F1-4EE8-83F0-425CEB9C1E32}"/>
              </a:ext>
            </a:extLst>
          </p:cNvPr>
          <p:cNvSpPr>
            <a:spLocks noGrp="1"/>
          </p:cNvSpPr>
          <p:nvPr>
            <p:ph type="title"/>
          </p:nvPr>
        </p:nvSpPr>
        <p:spPr>
          <a:xfrm>
            <a:off x="680321" y="753228"/>
            <a:ext cx="5041629" cy="1080938"/>
          </a:xfrm>
        </p:spPr>
        <p:txBody>
          <a:bodyPr vert="horz" lIns="91440" tIns="45720" rIns="91440" bIns="45720" rtlCol="0" anchor="ctr">
            <a:normAutofit/>
          </a:bodyPr>
          <a:lstStyle/>
          <a:p>
            <a:r>
              <a:rPr lang="en-US" dirty="0"/>
              <a:t>How to Protect Yourself</a:t>
            </a:r>
            <a:br>
              <a:rPr lang="en-US" dirty="0"/>
            </a:br>
            <a:endParaRPr lang="en-US" dirty="0"/>
          </a:p>
        </p:txBody>
      </p:sp>
      <p:pic>
        <p:nvPicPr>
          <p:cNvPr id="4108" name="Picture 86">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0"/>
            <a:ext cx="6492240" cy="261714"/>
          </a:xfrm>
          <a:prstGeom prst="rect">
            <a:avLst/>
          </a:prstGeom>
        </p:spPr>
      </p:pic>
    </p:spTree>
    <p:extLst>
      <p:ext uri="{BB962C8B-B14F-4D97-AF65-F5344CB8AC3E}">
        <p14:creationId xmlns:p14="http://schemas.microsoft.com/office/powerpoint/2010/main" val="1304296205"/>
      </p:ext>
    </p:extLst>
  </p:cSld>
  <p:clrMapOvr>
    <a:masterClrMapping/>
  </p:clrMapOvr>
  <p:transition spd="slow" advClick="0"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250"/>
                                        <p:tgtEl>
                                          <p:spTgt spid="3">
                                            <p:txEl>
                                              <p:pRg st="0" end="0"/>
                                            </p:txEl>
                                          </p:spTgt>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250"/>
                                        <p:tgtEl>
                                          <p:spTgt spid="3">
                                            <p:txEl>
                                              <p:pRg st="1" end="1"/>
                                            </p:txEl>
                                          </p:spTgt>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250"/>
                                        <p:tgtEl>
                                          <p:spTgt spid="3">
                                            <p:txEl>
                                              <p:pRg st="2" end="2"/>
                                            </p:txEl>
                                          </p:spTgt>
                                        </p:tgtEl>
                                      </p:cBhvr>
                                    </p:animEffect>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4098"/>
                                        </p:tgtEl>
                                        <p:attrNameLst>
                                          <p:attrName>style.visibility</p:attrName>
                                        </p:attrNameLst>
                                      </p:cBhvr>
                                      <p:to>
                                        <p:strVal val="visible"/>
                                      </p:to>
                                    </p:set>
                                    <p:anim calcmode="lin" valueType="num">
                                      <p:cBhvr additive="base">
                                        <p:cTn id="23" dur="250" fill="hold"/>
                                        <p:tgtEl>
                                          <p:spTgt spid="4098"/>
                                        </p:tgtEl>
                                        <p:attrNameLst>
                                          <p:attrName>ppt_x</p:attrName>
                                        </p:attrNameLst>
                                      </p:cBhvr>
                                      <p:tavLst>
                                        <p:tav tm="0">
                                          <p:val>
                                            <p:strVal val="#ppt_x"/>
                                          </p:val>
                                        </p:tav>
                                        <p:tav tm="100000">
                                          <p:val>
                                            <p:strVal val="#ppt_x"/>
                                          </p:val>
                                        </p:tav>
                                      </p:tavLst>
                                    </p:anim>
                                    <p:anim calcmode="lin" valueType="num">
                                      <p:cBhvr additive="base">
                                        <p:cTn id="24" dur="25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2BF38-AC78-4169-8159-94A6D1DA526B}"/>
              </a:ext>
            </a:extLst>
          </p:cNvPr>
          <p:cNvSpPr>
            <a:spLocks noGrp="1"/>
          </p:cNvSpPr>
          <p:nvPr>
            <p:ph type="ctrTitle"/>
          </p:nvPr>
        </p:nvSpPr>
        <p:spPr/>
        <p:txBody>
          <a:bodyPr/>
          <a:lstStyle/>
          <a:p>
            <a:r>
              <a:rPr lang="en-US" dirty="0"/>
              <a:t>The End!</a:t>
            </a:r>
          </a:p>
        </p:txBody>
      </p:sp>
      <p:sp>
        <p:nvSpPr>
          <p:cNvPr id="3" name="Subtitle 2">
            <a:extLst>
              <a:ext uri="{FF2B5EF4-FFF2-40B4-BE49-F238E27FC236}">
                <a16:creationId xmlns:a16="http://schemas.microsoft.com/office/drawing/2014/main" id="{2FF10827-6D95-4438-948C-CE85C2FF14B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082651"/>
      </p:ext>
    </p:extLst>
  </p:cSld>
  <p:clrMapOvr>
    <a:masterClrMapping/>
  </p:clrMapOvr>
  <p:transition spd="slow"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5.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3.xml><?xml version="1.0" encoding="utf-8"?>
<a:theme xmlns:a="http://schemas.openxmlformats.org/drawingml/2006/main" name="Badg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4.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5.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docProps/app.xml><?xml version="1.0" encoding="utf-8"?>
<Properties xmlns="http://schemas.openxmlformats.org/officeDocument/2006/extended-properties" xmlns:vt="http://schemas.openxmlformats.org/officeDocument/2006/docPropsVTypes">
  <TotalTime>11</TotalTime>
  <Words>798</Words>
  <Application>Microsoft Office PowerPoint</Application>
  <PresentationFormat>Widescreen</PresentationFormat>
  <Paragraphs>20</Paragraphs>
  <Slides>6</Slides>
  <Notes>0</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6</vt:i4>
      </vt:variant>
    </vt:vector>
  </HeadingPairs>
  <TitlesOfParts>
    <vt:vector size="20" baseType="lpstr">
      <vt:lpstr>Arial</vt:lpstr>
      <vt:lpstr>Calibri</vt:lpstr>
      <vt:lpstr>Century Gothic</vt:lpstr>
      <vt:lpstr>Century Schoolbook</vt:lpstr>
      <vt:lpstr>Corbel</vt:lpstr>
      <vt:lpstr>Gill Sans MT</vt:lpstr>
      <vt:lpstr>Impact</vt:lpstr>
      <vt:lpstr>Trebuchet MS</vt:lpstr>
      <vt:lpstr>Wingdings 2</vt:lpstr>
      <vt:lpstr>Vapor Trail</vt:lpstr>
      <vt:lpstr>Feathered</vt:lpstr>
      <vt:lpstr>Badge</vt:lpstr>
      <vt:lpstr>Berlin</vt:lpstr>
      <vt:lpstr>Quotable</vt:lpstr>
      <vt:lpstr>Inflation, How It's Measured and Managed</vt:lpstr>
      <vt:lpstr>Inflation, How It's Measured and Managed</vt:lpstr>
      <vt:lpstr>Inflation Rate </vt:lpstr>
      <vt:lpstr>Causes</vt:lpstr>
      <vt:lpstr>How to Protect Yourself </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Inflation, How It's Measured and Managed</dc:title>
  <dc:creator>irinapinta14@gmail.com</dc:creator>
  <cp:lastModifiedBy>irinapinta14@gmail.com</cp:lastModifiedBy>
  <cp:revision>4</cp:revision>
  <dcterms:created xsi:type="dcterms:W3CDTF">2019-12-08T13:48:46Z</dcterms:created>
  <dcterms:modified xsi:type="dcterms:W3CDTF">2019-12-11T19:01:55Z</dcterms:modified>
</cp:coreProperties>
</file>